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jpe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jpeg"/><Relationship Id="rId2" Type="http://schemas.openxmlformats.org/officeDocument/2006/relationships/image" Target="../media/image-1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jpeg"/><Relationship Id="rId2" Type="http://schemas.openxmlformats.org/officeDocument/2006/relationships/image" Target="../media/image-13-2.jpe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jpe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jpeg"/><Relationship Id="rId2" Type="http://schemas.openxmlformats.org/officeDocument/2006/relationships/image" Target="../media/image-1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jpeg"/><Relationship Id="rId2" Type="http://schemas.openxmlformats.org/officeDocument/2006/relationships/image" Target="../media/image-1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e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e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jpe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jpeg"/><Relationship Id="rId2" Type="http://schemas.openxmlformats.org/officeDocument/2006/relationships/image" Target="../media/image-8-2.jpe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1500188"/>
            <a:ext cx="80010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LLM辅助的程序缺陷检测与修复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571500" y="2243138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3150"/>
              </a:lnSpc>
              <a:buNone/>
            </a:pPr>
            <a:endParaRPr lang="en-US" sz="2250" dirty="0"/>
          </a:p>
        </p:txBody>
      </p:sp>
      <p:sp>
        <p:nvSpPr>
          <p:cNvPr id="5" name="Shape 2"/>
          <p:cNvSpPr/>
          <p:nvPr/>
        </p:nvSpPr>
        <p:spPr>
          <a:xfrm>
            <a:off x="4269581" y="2976563"/>
            <a:ext cx="604838" cy="114300"/>
          </a:xfrm>
          <a:prstGeom prst="rect">
            <a:avLst/>
          </a:prstGeom>
          <a:solidFill>
            <a:srgbClr val="4F44FF"/>
          </a:solidFill>
          <a:ln/>
        </p:spPr>
      </p:sp>
      <p:sp>
        <p:nvSpPr>
          <p:cNvPr id="6" name="Text 3"/>
          <p:cNvSpPr/>
          <p:nvPr/>
        </p:nvSpPr>
        <p:spPr>
          <a:xfrm>
            <a:off x="571500" y="3424238"/>
            <a:ext cx="800100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725"/>
              </a:lnSpc>
              <a:buNone/>
            </a:pPr>
            <a:r>
              <a:rPr lang="en-US" sz="12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薄震宇、阎昶澍、郭东昊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典型缺陷案例</a:t>
            </a:r>
            <a:endParaRPr lang="en-US" sz="2250" dirty="0"/>
          </a:p>
        </p:txBody>
      </p:sp>
      <p:sp>
        <p:nvSpPr>
          <p:cNvPr id="4" name="Text 1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00050" y="1731169"/>
            <a:ext cx="4171950" cy="141446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0075" y="1938337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案例一：参数错误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600075" y="2228850"/>
            <a:ext cx="25717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函数调用时参数类型不符，导致编译错误。LLM分析调用图与文档，识别错误位置，建议正确参数类型，修复效率显著提升。</a:t>
            </a:r>
            <a:endParaRPr lang="en-US" sz="10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572000" y="1731169"/>
            <a:ext cx="4171950" cy="141446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972175" y="1835944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案例二：逻辑漏洞</a:t>
            </a:r>
            <a:endParaRPr lang="en-US" sz="1200" dirty="0"/>
          </a:p>
        </p:txBody>
      </p:sp>
      <p:sp>
        <p:nvSpPr>
          <p:cNvPr id="10" name="Text 5"/>
          <p:cNvSpPr/>
          <p:nvPr/>
        </p:nvSpPr>
        <p:spPr>
          <a:xfrm>
            <a:off x="5972175" y="2126456"/>
            <a:ext cx="257175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被调用函数内部逻辑存在缺陷，影响程序运行。LLM结合函数实现与调用上下文，精确定位问题，生成修复代码，保障程序稳定性。</a:t>
            </a:r>
            <a:endParaRPr lang="en-US" sz="10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400050" y="3145631"/>
            <a:ext cx="4171950" cy="14097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00075" y="3352800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案例三：边界条件</a:t>
            </a:r>
            <a:endParaRPr lang="en-US" sz="1200" dirty="0"/>
          </a:p>
        </p:txBody>
      </p:sp>
      <p:sp>
        <p:nvSpPr>
          <p:cNvPr id="13" name="Text 7"/>
          <p:cNvSpPr/>
          <p:nvPr/>
        </p:nvSpPr>
        <p:spPr>
          <a:xfrm>
            <a:off x="600075" y="3643313"/>
            <a:ext cx="25717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忽视边界条件检查，引发运行时异常。LLM通过理解函数意图，补充缺失的边界检查代码，增强程序健壮性。</a:t>
            </a:r>
            <a:endParaRPr lang="en-US" sz="10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4572000" y="3145631"/>
            <a:ext cx="4171950" cy="140970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972175" y="3352800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案例四：资源泄露</a:t>
            </a:r>
            <a:endParaRPr lang="en-US" sz="1200" dirty="0"/>
          </a:p>
        </p:txBody>
      </p:sp>
      <p:sp>
        <p:nvSpPr>
          <p:cNvPr id="16" name="Text 9"/>
          <p:cNvSpPr/>
          <p:nvPr/>
        </p:nvSpPr>
        <p:spPr>
          <a:xfrm>
            <a:off x="5972175" y="3643313"/>
            <a:ext cx="25717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资源分配后未正确释放，造成内存泄漏。LLM识别资源管理不当，指导修复，优化资源使用，提升程序效率。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性能与准确性评估</a:t>
            </a:r>
            <a:endParaRPr lang="en-US" sz="2250" dirty="0"/>
          </a:p>
        </p:txBody>
      </p:sp>
      <p:sp>
        <p:nvSpPr>
          <p:cNvPr id="4" name="Text 1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28625" y="1504950"/>
            <a:ext cx="8286750" cy="53911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94172" y="3438525"/>
            <a:ext cx="4762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762000" y="4924425"/>
            <a:ext cx="940594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显著缩短时间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762000" y="5429250"/>
            <a:ext cx="940594" cy="12954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系统运行时间相比人工排查显著缩短，平均节省超过70%的时间成本。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1934766" y="4295775"/>
            <a:ext cx="4762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1702594" y="1524000"/>
            <a:ext cx="940594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高检测准确率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1702594" y="2028825"/>
            <a:ext cx="940594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针对函数调用错误的检测准确率达到95%，有效提升代码质量。</a:t>
            </a:r>
            <a:endParaRPr lang="en-US" sz="1050" dirty="0"/>
          </a:p>
        </p:txBody>
      </p:sp>
      <p:sp>
        <p:nvSpPr>
          <p:cNvPr id="12" name="Text 8"/>
          <p:cNvSpPr/>
          <p:nvPr/>
        </p:nvSpPr>
        <p:spPr>
          <a:xfrm>
            <a:off x="2875359" y="3438525"/>
            <a:ext cx="4762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2643188" y="4924425"/>
            <a:ext cx="940594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高效修复建议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2643188" y="5429250"/>
            <a:ext cx="940594" cy="12954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LLM生成的修复建议在80%的情况下直接适用，大幅减少开发人员的工作量。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3815953" y="4295775"/>
            <a:ext cx="4762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500" dirty="0"/>
          </a:p>
        </p:txBody>
      </p:sp>
      <p:sp>
        <p:nvSpPr>
          <p:cNvPr id="16" name="Text 12"/>
          <p:cNvSpPr/>
          <p:nvPr/>
        </p:nvSpPr>
        <p:spPr>
          <a:xfrm>
            <a:off x="3583781" y="1733550"/>
            <a:ext cx="940594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提升代码质量</a:t>
            </a:r>
            <a:endParaRPr lang="en-US" sz="1200" dirty="0"/>
          </a:p>
        </p:txBody>
      </p:sp>
      <p:sp>
        <p:nvSpPr>
          <p:cNvPr id="17" name="Text 13"/>
          <p:cNvSpPr/>
          <p:nvPr/>
        </p:nvSpPr>
        <p:spPr>
          <a:xfrm>
            <a:off x="3583781" y="2238375"/>
            <a:ext cx="940594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通过高准确率的错误检测，有效提高代码的整体质量。</a:t>
            </a:r>
            <a:endParaRPr lang="en-US" sz="1050" dirty="0"/>
          </a:p>
        </p:txBody>
      </p:sp>
      <p:sp>
        <p:nvSpPr>
          <p:cNvPr id="18" name="Text 14"/>
          <p:cNvSpPr/>
          <p:nvPr/>
        </p:nvSpPr>
        <p:spPr>
          <a:xfrm>
            <a:off x="4756547" y="3438525"/>
            <a:ext cx="4762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500" dirty="0"/>
          </a:p>
        </p:txBody>
      </p:sp>
      <p:sp>
        <p:nvSpPr>
          <p:cNvPr id="19" name="Text 15"/>
          <p:cNvSpPr/>
          <p:nvPr/>
        </p:nvSpPr>
        <p:spPr>
          <a:xfrm>
            <a:off x="4524375" y="4924425"/>
            <a:ext cx="940594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减少工作量</a:t>
            </a:r>
            <a:endParaRPr lang="en-US" sz="1200" dirty="0"/>
          </a:p>
        </p:txBody>
      </p:sp>
      <p:sp>
        <p:nvSpPr>
          <p:cNvPr id="20" name="Text 16"/>
          <p:cNvSpPr/>
          <p:nvPr/>
        </p:nvSpPr>
        <p:spPr>
          <a:xfrm>
            <a:off x="4524375" y="5214938"/>
            <a:ext cx="940594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自动生成的修复建议减少了开发人员手动修复错误的时间。</a:t>
            </a:r>
            <a:endParaRPr lang="en-US" sz="1050" dirty="0"/>
          </a:p>
        </p:txBody>
      </p:sp>
      <p:sp>
        <p:nvSpPr>
          <p:cNvPr id="21" name="Text 17"/>
          <p:cNvSpPr/>
          <p:nvPr/>
        </p:nvSpPr>
        <p:spPr>
          <a:xfrm>
            <a:off x="5697141" y="4295775"/>
            <a:ext cx="4762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1500" dirty="0"/>
          </a:p>
        </p:txBody>
      </p:sp>
      <p:sp>
        <p:nvSpPr>
          <p:cNvPr id="22" name="Text 18"/>
          <p:cNvSpPr/>
          <p:nvPr/>
        </p:nvSpPr>
        <p:spPr>
          <a:xfrm>
            <a:off x="5464969" y="1733550"/>
            <a:ext cx="940594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优化开发流程</a:t>
            </a:r>
            <a:endParaRPr lang="en-US" sz="1200" dirty="0"/>
          </a:p>
        </p:txBody>
      </p:sp>
      <p:sp>
        <p:nvSpPr>
          <p:cNvPr id="23" name="Text 19"/>
          <p:cNvSpPr/>
          <p:nvPr/>
        </p:nvSpPr>
        <p:spPr>
          <a:xfrm>
            <a:off x="5464969" y="2238375"/>
            <a:ext cx="940594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通过自动化工具的应用，优化了软件开发流程。</a:t>
            </a:r>
            <a:endParaRPr lang="en-US" sz="1050" dirty="0"/>
          </a:p>
        </p:txBody>
      </p:sp>
      <p:sp>
        <p:nvSpPr>
          <p:cNvPr id="24" name="Text 20"/>
          <p:cNvSpPr/>
          <p:nvPr/>
        </p:nvSpPr>
        <p:spPr>
          <a:xfrm>
            <a:off x="6637734" y="3438525"/>
            <a:ext cx="4762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07</a:t>
            </a:r>
            <a:endParaRPr lang="en-US" sz="1500" dirty="0"/>
          </a:p>
        </p:txBody>
      </p:sp>
      <p:sp>
        <p:nvSpPr>
          <p:cNvPr id="25" name="Text 21"/>
          <p:cNvSpPr/>
          <p:nvPr/>
        </p:nvSpPr>
        <p:spPr>
          <a:xfrm>
            <a:off x="6405563" y="4924425"/>
            <a:ext cx="940594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增强开发效率</a:t>
            </a:r>
            <a:endParaRPr lang="en-US" sz="1200" dirty="0"/>
          </a:p>
        </p:txBody>
      </p:sp>
      <p:sp>
        <p:nvSpPr>
          <p:cNvPr id="26" name="Text 22"/>
          <p:cNvSpPr/>
          <p:nvPr/>
        </p:nvSpPr>
        <p:spPr>
          <a:xfrm>
            <a:off x="6405563" y="5429250"/>
            <a:ext cx="940594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综合时间成本的节省和工作量的减少，提高了整体开发效率。</a:t>
            </a:r>
            <a:endParaRPr lang="en-US" sz="1050" dirty="0"/>
          </a:p>
        </p:txBody>
      </p:sp>
      <p:sp>
        <p:nvSpPr>
          <p:cNvPr id="27" name="Text 23"/>
          <p:cNvSpPr/>
          <p:nvPr/>
        </p:nvSpPr>
        <p:spPr>
          <a:xfrm>
            <a:off x="7578328" y="4295775"/>
            <a:ext cx="4762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08</a:t>
            </a:r>
            <a:endParaRPr lang="en-US" sz="1500" dirty="0"/>
          </a:p>
        </p:txBody>
      </p:sp>
      <p:sp>
        <p:nvSpPr>
          <p:cNvPr id="28" name="Text 24"/>
          <p:cNvSpPr/>
          <p:nvPr/>
        </p:nvSpPr>
        <p:spPr>
          <a:xfrm>
            <a:off x="7346156" y="1733550"/>
            <a:ext cx="940594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智能辅助开发</a:t>
            </a:r>
            <a:endParaRPr lang="en-US" sz="1200" dirty="0"/>
          </a:p>
        </p:txBody>
      </p:sp>
      <p:sp>
        <p:nvSpPr>
          <p:cNvPr id="29" name="Text 25"/>
          <p:cNvSpPr/>
          <p:nvPr/>
        </p:nvSpPr>
        <p:spPr>
          <a:xfrm>
            <a:off x="7346156" y="2238375"/>
            <a:ext cx="940594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利用LLM技术提供智能化的开发辅助，促进项目进展。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未来展望与挑战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333333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4F4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225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技术拓展方向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8333" b="8333"/>
          <a:stretch/>
        </p:blipFill>
        <p:spPr>
          <a:xfrm>
            <a:off x="571500" y="1790700"/>
            <a:ext cx="1714500" cy="14287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6750" y="3409950"/>
            <a:ext cx="1524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多语言支持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666750" y="3657600"/>
            <a:ext cx="1524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扩展至C++、Java、Python等，覆盖主流编程领域，增强工具普适性。</a:t>
            </a:r>
            <a:endParaRPr lang="en-US" sz="10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8333" b="8333"/>
          <a:stretch/>
        </p:blipFill>
        <p:spPr>
          <a:xfrm>
            <a:off x="2667000" y="1790700"/>
            <a:ext cx="1714500" cy="14287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762250" y="3409950"/>
            <a:ext cx="1524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大型项目兼容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762250" y="3657600"/>
            <a:ext cx="15240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优化处理大规模代码库，提升跨文件、跨模块调用分析能力，适应复杂项目结构。</a:t>
            </a:r>
            <a:endParaRPr lang="en-US" sz="10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8333" b="8333"/>
          <a:stretch/>
        </p:blipFill>
        <p:spPr>
          <a:xfrm>
            <a:off x="4762500" y="1790700"/>
            <a:ext cx="1714500" cy="14287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857750" y="3409950"/>
            <a:ext cx="1524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AI技术融合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857750" y="3657600"/>
            <a:ext cx="1524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结合静态与动态分析，引入深度学习算法，精进缺陷定位与修复策略。</a:t>
            </a:r>
            <a:endParaRPr lang="en-US" sz="10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8333" b="8333"/>
          <a:stretch/>
        </p:blipFill>
        <p:spPr>
          <a:xfrm>
            <a:off x="6858000" y="1790700"/>
            <a:ext cx="1714500" cy="14287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953250" y="3409950"/>
            <a:ext cx="1524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IDE集成应用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6953250" y="3657600"/>
            <a:ext cx="1524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开发IDE插件，实时反馈修复建议，加速开发流程，提升编码效率。</a:t>
            </a:r>
            <a:endParaRPr lang="en-US" sz="10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潜在改进空间</a:t>
            </a:r>
            <a:endParaRPr lang="en-US" sz="2250" dirty="0"/>
          </a:p>
        </p:txBody>
      </p:sp>
      <p:sp>
        <p:nvSpPr>
          <p:cNvPr id="4" name="Text 1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571500" y="200025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超大型项目支持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1500" y="2247900"/>
            <a:ext cx="1714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当前方案在处理超大规模代码库时效率有待提升，需优化算法，增强处理能力。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2667000" y="200025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LLM质量依赖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2667000" y="2247900"/>
            <a:ext cx="1714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修复建议的质量直接受LLM模型性能影响，持续训练更强大的模型是关键。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4762500" y="200025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Prompt工程优化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4762500" y="2247900"/>
            <a:ext cx="1714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深入研究如何更高效地组织上下文信息，以提升LLM对代码逻辑的理解深度。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6858000" y="200025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跨语言兼容性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6858000" y="2247900"/>
            <a:ext cx="1714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目前聚焦于C语言，未来需扩展至C++、Java等，实现多语言环境下的广泛适用性。</a:t>
            </a:r>
            <a:endParaRPr lang="en-US" sz="10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总结与Q&amp;A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333333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4F4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225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项目成果概览</a:t>
            </a:r>
            <a:endParaRPr lang="en-US" sz="2250" dirty="0"/>
          </a:p>
        </p:txBody>
      </p:sp>
      <p:sp>
        <p:nvSpPr>
          <p:cNvPr id="4" name="Text 1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28625" y="1504950"/>
            <a:ext cx="8286750" cy="34671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824038" y="1997869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1143000" y="2388394"/>
            <a:ext cx="1628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构建自动化流程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1143000" y="2678906"/>
            <a:ext cx="162877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成功构建基于Clang+LLM的自动化缺陷检测与修复流程。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3567112" y="1997869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2886075" y="2388394"/>
            <a:ext cx="1628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利用调用图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2886075" y="2678906"/>
            <a:ext cx="16287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创新性地使用调用图增强代码上下文理解。</a:t>
            </a:r>
            <a:endParaRPr lang="en-US" sz="1050" dirty="0"/>
          </a:p>
        </p:txBody>
      </p:sp>
      <p:sp>
        <p:nvSpPr>
          <p:cNvPr id="12" name="Text 8"/>
          <p:cNvSpPr/>
          <p:nvPr/>
        </p:nvSpPr>
        <p:spPr>
          <a:xfrm>
            <a:off x="5310188" y="1997869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4629150" y="2388394"/>
            <a:ext cx="1628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增强函数文档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4629150" y="2678906"/>
            <a:ext cx="16287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利用函数文档进一步提升代码理解能力。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7053263" y="1997869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500" dirty="0"/>
          </a:p>
        </p:txBody>
      </p:sp>
      <p:sp>
        <p:nvSpPr>
          <p:cNvPr id="16" name="Text 12"/>
          <p:cNvSpPr/>
          <p:nvPr/>
        </p:nvSpPr>
        <p:spPr>
          <a:xfrm>
            <a:off x="6372225" y="2388394"/>
            <a:ext cx="1628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提升质量控制</a:t>
            </a:r>
            <a:endParaRPr lang="en-US" sz="1200" dirty="0"/>
          </a:p>
        </p:txBody>
      </p:sp>
      <p:sp>
        <p:nvSpPr>
          <p:cNvPr id="17" name="Text 13"/>
          <p:cNvSpPr/>
          <p:nvPr/>
        </p:nvSpPr>
        <p:spPr>
          <a:xfrm>
            <a:off x="6372225" y="2678906"/>
            <a:ext cx="16287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显著提高了软件质量控制的效率。</a:t>
            </a:r>
            <a:endParaRPr lang="en-US" sz="1050" dirty="0"/>
          </a:p>
        </p:txBody>
      </p:sp>
      <p:sp>
        <p:nvSpPr>
          <p:cNvPr id="18" name="Text 14"/>
          <p:cNvSpPr/>
          <p:nvPr/>
        </p:nvSpPr>
        <p:spPr>
          <a:xfrm>
            <a:off x="6124575" y="3431381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500" dirty="0"/>
          </a:p>
        </p:txBody>
      </p:sp>
      <p:sp>
        <p:nvSpPr>
          <p:cNvPr id="19" name="Text 15"/>
          <p:cNvSpPr/>
          <p:nvPr/>
        </p:nvSpPr>
        <p:spPr>
          <a:xfrm>
            <a:off x="4629150" y="3821906"/>
            <a:ext cx="32575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快速定位错误</a:t>
            </a:r>
            <a:endParaRPr lang="en-US" sz="1200" dirty="0"/>
          </a:p>
        </p:txBody>
      </p:sp>
      <p:sp>
        <p:nvSpPr>
          <p:cNvPr id="20" name="Text 16"/>
          <p:cNvSpPr/>
          <p:nvPr/>
        </p:nvSpPr>
        <p:spPr>
          <a:xfrm>
            <a:off x="4629150" y="4112419"/>
            <a:ext cx="32575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在实验中表现出优秀的快速定位函数调用错误的能力。</a:t>
            </a:r>
            <a:endParaRPr lang="en-US" sz="1050" dirty="0"/>
          </a:p>
        </p:txBody>
      </p:sp>
      <p:sp>
        <p:nvSpPr>
          <p:cNvPr id="21" name="Text 17"/>
          <p:cNvSpPr/>
          <p:nvPr/>
        </p:nvSpPr>
        <p:spPr>
          <a:xfrm>
            <a:off x="2752725" y="3431381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1500" dirty="0"/>
          </a:p>
        </p:txBody>
      </p:sp>
      <p:sp>
        <p:nvSpPr>
          <p:cNvPr id="22" name="Text 18"/>
          <p:cNvSpPr/>
          <p:nvPr/>
        </p:nvSpPr>
        <p:spPr>
          <a:xfrm>
            <a:off x="1257300" y="3821906"/>
            <a:ext cx="32575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有效修复错误</a:t>
            </a:r>
            <a:endParaRPr lang="en-US" sz="1200" dirty="0"/>
          </a:p>
        </p:txBody>
      </p:sp>
      <p:sp>
        <p:nvSpPr>
          <p:cNvPr id="23" name="Text 19"/>
          <p:cNvSpPr/>
          <p:nvPr/>
        </p:nvSpPr>
        <p:spPr>
          <a:xfrm>
            <a:off x="1257300" y="4112419"/>
            <a:ext cx="32575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证明了其在修复函数实现错误方面的有效性。</a:t>
            </a:r>
            <a:endParaRPr lang="en-US" sz="10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836444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5936" r="5936" t="0" b="0"/>
          <a:stretch/>
        </p:blipFill>
        <p:spPr>
          <a:xfrm>
            <a:off x="0" y="0"/>
            <a:ext cx="9144000" cy="583644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互动问答环节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28625" y="1409700"/>
            <a:ext cx="8286750" cy="42552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68226" y="4269581"/>
            <a:ext cx="13335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分享项目全貌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68226" y="4560094"/>
            <a:ext cx="1333500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我们已经分享了LLM辅助的程序缺陷检测与修复项目的整体情况，包括其目的、方法和预期成果。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568226" y="1638449"/>
            <a:ext cx="13335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技术细节讨论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568226" y="1928961"/>
            <a:ext cx="133350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邀请大家针对该项目的技术实现细节进行提问，以便更深入地理解其工作原理。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7242274" y="4269432"/>
            <a:ext cx="13335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探索应用前景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7242274" y="4559945"/>
            <a:ext cx="133350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鼓励参与者探讨该技术的应用前景，思考它可能带来的行业变革及潜在影响。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7242274" y="1638300"/>
            <a:ext cx="13335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欢迎提出建议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7242274" y="1928813"/>
            <a:ext cx="1333500" cy="12954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我们非常重视每位用户的反馈，无论是技术上的改进建议还是对项目发展方向的看法，都欢迎积极提出。</a:t>
            </a:r>
            <a:endParaRPr lang="en-US" sz="10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014538"/>
            <a:ext cx="80010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THANKS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3014663"/>
            <a:ext cx="604838" cy="114300"/>
          </a:xfrm>
          <a:prstGeom prst="rect">
            <a:avLst/>
          </a:prstGeom>
          <a:solidFill>
            <a:srgbClr val="4F44FF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3462337"/>
            <a:ext cx="8001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PPT内容由通义AI生成，访问tongyi.ai智能生成更多PPT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295275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3433763"/>
            <a:ext cx="185737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content</a:t>
            </a:r>
            <a:endParaRPr lang="en-US" sz="3750" dirty="0"/>
          </a:p>
        </p:txBody>
      </p:sp>
      <p:sp>
        <p:nvSpPr>
          <p:cNvPr id="5" name="Text 2"/>
          <p:cNvSpPr/>
          <p:nvPr/>
        </p:nvSpPr>
        <p:spPr>
          <a:xfrm>
            <a:off x="571500" y="4176713"/>
            <a:ext cx="180975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目录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3524250" y="988219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4F4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875" dirty="0"/>
          </a:p>
        </p:txBody>
      </p:sp>
      <p:sp>
        <p:nvSpPr>
          <p:cNvPr id="7" name="Text 4"/>
          <p:cNvSpPr/>
          <p:nvPr/>
        </p:nvSpPr>
        <p:spPr>
          <a:xfrm>
            <a:off x="3990975" y="1059656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项目概述与背景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3990975" y="1307306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3524250" y="1616869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4F4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875" dirty="0"/>
          </a:p>
        </p:txBody>
      </p:sp>
      <p:sp>
        <p:nvSpPr>
          <p:cNvPr id="10" name="Text 7"/>
          <p:cNvSpPr/>
          <p:nvPr/>
        </p:nvSpPr>
        <p:spPr>
          <a:xfrm>
            <a:off x="3990975" y="1688306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系统设计与架构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3990975" y="1935956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3524250" y="2245519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4F4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875" dirty="0"/>
          </a:p>
        </p:txBody>
      </p:sp>
      <p:sp>
        <p:nvSpPr>
          <p:cNvPr id="13" name="Text 10"/>
          <p:cNvSpPr/>
          <p:nvPr/>
        </p:nvSpPr>
        <p:spPr>
          <a:xfrm>
            <a:off x="3990975" y="2316956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效果与案例演示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3990975" y="2564606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3524250" y="2874169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4F4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875" dirty="0"/>
          </a:p>
        </p:txBody>
      </p:sp>
      <p:sp>
        <p:nvSpPr>
          <p:cNvPr id="16" name="Text 13"/>
          <p:cNvSpPr/>
          <p:nvPr/>
        </p:nvSpPr>
        <p:spPr>
          <a:xfrm>
            <a:off x="3990975" y="2945606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未来展望与挑战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3990975" y="3193256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8" name="Text 15"/>
          <p:cNvSpPr/>
          <p:nvPr/>
        </p:nvSpPr>
        <p:spPr>
          <a:xfrm>
            <a:off x="3524250" y="3502819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4F4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875" dirty="0"/>
          </a:p>
        </p:txBody>
      </p:sp>
      <p:sp>
        <p:nvSpPr>
          <p:cNvPr id="19" name="Text 16"/>
          <p:cNvSpPr/>
          <p:nvPr/>
        </p:nvSpPr>
        <p:spPr>
          <a:xfrm>
            <a:off x="3990975" y="3574256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总结与Q&amp;A</a:t>
            </a:r>
            <a:endParaRPr lang="en-US" sz="1200" dirty="0"/>
          </a:p>
        </p:txBody>
      </p:sp>
      <p:sp>
        <p:nvSpPr>
          <p:cNvPr id="20" name="Text 17"/>
          <p:cNvSpPr/>
          <p:nvPr/>
        </p:nvSpPr>
        <p:spPr>
          <a:xfrm>
            <a:off x="3990975" y="3821906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项目概述与背景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333333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4F4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22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12500" r="12500" t="0" b="0"/>
          <a:stretch/>
        </p:blipFill>
        <p:spPr>
          <a:xfrm>
            <a:off x="0" y="0"/>
            <a:ext cx="3857625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29125" y="285750"/>
            <a:ext cx="40386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研究动机与目标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4429125" y="742950"/>
            <a:ext cx="40386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4429125" y="1333500"/>
            <a:ext cx="1881187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4F4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4429125" y="1662112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软件复杂性挑战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4429125" y="1909762"/>
            <a:ext cx="1881187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软件规模膨胀，复杂度攀升，手动检测修复效率低下，易引入新错误。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6691313" y="1333500"/>
            <a:ext cx="1881187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4F4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6691313" y="1662112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自动化检测局限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6691313" y="1909762"/>
            <a:ext cx="1881187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传统工具在复杂场景下力有未逮，难以全面捕捉缺陷，修复指导有限。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4429125" y="2728913"/>
            <a:ext cx="1881187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4F4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4429125" y="3057525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LLM潜力挖掘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4429125" y="3305175"/>
            <a:ext cx="1881187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探索LLM在代码理解与生成上的优势，弥补传统方法不足，加速软件迭代。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518077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10544" r="10544" t="0" b="0"/>
          <a:stretch/>
        </p:blipFill>
        <p:spPr>
          <a:xfrm>
            <a:off x="0" y="0"/>
            <a:ext cx="9144000" cy="651807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问题定义与重要性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28625" y="1409700"/>
            <a:ext cx="8286750" cy="493692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68226" y="5160466"/>
            <a:ext cx="13335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软件规模膨胀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68226" y="5450979"/>
            <a:ext cx="133350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随着软件规模的不断扩大，复杂度逐渐增加，导致手动检测和修复效率低下。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568226" y="3916561"/>
            <a:ext cx="13335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手动检测低效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568226" y="4207073"/>
            <a:ext cx="133350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手动检测和修复不仅耗时耗力，还容易引入新的错误，影响软件质量。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568226" y="2672655"/>
            <a:ext cx="13335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快速准确定位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568226" y="2963168"/>
            <a:ext cx="133350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核心问题是快速准确地定位缺陷，这是提高修复效率的关键步骤。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568226" y="1428750"/>
            <a:ext cx="13335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自动化修复需求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568226" y="1719263"/>
            <a:ext cx="133350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实现自动或半自动修复代码，可以显著减少对人力的依赖，提高修复速度。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7242274" y="5160466"/>
            <a:ext cx="13335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提升LLM能力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7242274" y="5450979"/>
            <a:ext cx="133350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增强大型语言模型的跨文件理解能力，有助于更好地处理复杂的代码结构。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7242274" y="3916561"/>
            <a:ext cx="13335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增强软件可靠性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7242274" y="4207073"/>
            <a:ext cx="133350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通过智能化的缺陷检测与修复，可以有效提升软件的可靠性和稳定性。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7242274" y="2672655"/>
            <a:ext cx="13335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缩短开发周期</a:t>
            </a:r>
            <a:endParaRPr lang="en-US" sz="1200" dirty="0"/>
          </a:p>
        </p:txBody>
      </p:sp>
      <p:sp>
        <p:nvSpPr>
          <p:cNvPr id="20" name="Text 16"/>
          <p:cNvSpPr/>
          <p:nvPr/>
        </p:nvSpPr>
        <p:spPr>
          <a:xfrm>
            <a:off x="7242274" y="2963168"/>
            <a:ext cx="133350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高效的缺陷检测与修复方案能够缩短开发周期，加快产品上市速度。</a:t>
            </a:r>
            <a:endParaRPr lang="en-US" sz="1050" dirty="0"/>
          </a:p>
        </p:txBody>
      </p:sp>
      <p:sp>
        <p:nvSpPr>
          <p:cNvPr id="21" name="Text 17"/>
          <p:cNvSpPr/>
          <p:nvPr/>
        </p:nvSpPr>
        <p:spPr>
          <a:xfrm>
            <a:off x="7242274" y="1428750"/>
            <a:ext cx="13335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挖掘LLM潜力</a:t>
            </a:r>
            <a:endParaRPr lang="en-US" sz="1200" dirty="0"/>
          </a:p>
        </p:txBody>
      </p:sp>
      <p:sp>
        <p:nvSpPr>
          <p:cNvPr id="22" name="Text 18"/>
          <p:cNvSpPr/>
          <p:nvPr/>
        </p:nvSpPr>
        <p:spPr>
          <a:xfrm>
            <a:off x="7242274" y="1719263"/>
            <a:ext cx="133350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利用LLM在代码理解和生成方面的潜力，可以应对日益增长的软件复杂性。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系统设计与架构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333333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4F4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22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07695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7680" r="7680" t="0" b="0"/>
          <a:stretch/>
        </p:blipFill>
        <p:spPr>
          <a:xfrm>
            <a:off x="0" y="0"/>
            <a:ext cx="9144000" cy="60769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设计思路融合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28625" y="1409700"/>
            <a:ext cx="8286750" cy="44958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819525" y="3709988"/>
            <a:ext cx="1504950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3B9DF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代码智能修复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2195513" y="1552575"/>
            <a:ext cx="923925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系统框架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447675" y="2114550"/>
            <a:ext cx="22955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代码解析，分析代码结构信息。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447675" y="2400300"/>
            <a:ext cx="22955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文档生成，基于代码生成辅助文档。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447675" y="2686050"/>
            <a:ext cx="22955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缺陷检测与修复，自动检测并修复代码错误。</a:t>
            </a:r>
            <a:endParaRPr lang="en-US" sz="1050" dirty="0"/>
          </a:p>
        </p:txBody>
      </p:sp>
      <p:sp>
        <p:nvSpPr>
          <p:cNvPr id="12" name="Text 8"/>
          <p:cNvSpPr/>
          <p:nvPr/>
        </p:nvSpPr>
        <p:spPr>
          <a:xfrm>
            <a:off x="2195513" y="3314700"/>
            <a:ext cx="923925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639C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技术结合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447675" y="3876675"/>
            <a:ext cx="22955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传统程序分析提供精确代码结构信息。</a:t>
            </a:r>
            <a:endParaRPr lang="en-US" sz="1050" dirty="0"/>
          </a:p>
        </p:txBody>
      </p:sp>
      <p:sp>
        <p:nvSpPr>
          <p:cNvPr id="14" name="Text 10"/>
          <p:cNvSpPr/>
          <p:nvPr/>
        </p:nvSpPr>
        <p:spPr>
          <a:xfrm>
            <a:off x="447675" y="4371975"/>
            <a:ext cx="22955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大型语言模型补充高层语义理解。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2195513" y="4791075"/>
            <a:ext cx="923925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687E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LLM作用</a:t>
            </a:r>
            <a:endParaRPr lang="en-US" sz="1500" dirty="0"/>
          </a:p>
        </p:txBody>
      </p:sp>
      <p:sp>
        <p:nvSpPr>
          <p:cNvPr id="16" name="Text 12"/>
          <p:cNvSpPr/>
          <p:nvPr/>
        </p:nvSpPr>
        <p:spPr>
          <a:xfrm>
            <a:off x="447675" y="5353050"/>
            <a:ext cx="22955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理解代码语义，生成修复建议。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447675" y="5638800"/>
            <a:ext cx="22955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处理不完整代码片段与API调用。</a:t>
            </a:r>
            <a:endParaRPr lang="en-US" sz="1050" dirty="0"/>
          </a:p>
        </p:txBody>
      </p:sp>
      <p:sp>
        <p:nvSpPr>
          <p:cNvPr id="18" name="Text 14"/>
          <p:cNvSpPr/>
          <p:nvPr/>
        </p:nvSpPr>
        <p:spPr>
          <a:xfrm>
            <a:off x="6405563" y="1590675"/>
            <a:ext cx="923925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修复策略</a:t>
            </a:r>
            <a:endParaRPr lang="en-US" sz="1500" dirty="0"/>
          </a:p>
        </p:txBody>
      </p:sp>
      <p:sp>
        <p:nvSpPr>
          <p:cNvPr id="19" name="Text 15"/>
          <p:cNvSpPr/>
          <p:nvPr/>
        </p:nvSpPr>
        <p:spPr>
          <a:xfrm>
            <a:off x="6400800" y="2152650"/>
            <a:ext cx="22955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针对不同问题类型采用特定修复方法。</a:t>
            </a:r>
            <a:endParaRPr lang="en-US" sz="1050" dirty="0"/>
          </a:p>
        </p:txBody>
      </p:sp>
      <p:sp>
        <p:nvSpPr>
          <p:cNvPr id="20" name="Text 16"/>
          <p:cNvSpPr/>
          <p:nvPr/>
        </p:nvSpPr>
        <p:spPr>
          <a:xfrm>
            <a:off x="6400800" y="2647950"/>
            <a:ext cx="22955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确保修复建议的有效性和准确性。</a:t>
            </a:r>
            <a:endParaRPr lang="en-US" sz="1050" dirty="0"/>
          </a:p>
        </p:txBody>
      </p:sp>
      <p:sp>
        <p:nvSpPr>
          <p:cNvPr id="21" name="Text 17"/>
          <p:cNvSpPr/>
          <p:nvPr/>
        </p:nvSpPr>
        <p:spPr>
          <a:xfrm>
            <a:off x="6405563" y="3067050"/>
            <a:ext cx="923925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6644D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系统优势</a:t>
            </a:r>
            <a:endParaRPr lang="en-US" sz="1500" dirty="0"/>
          </a:p>
        </p:txBody>
      </p:sp>
      <p:sp>
        <p:nvSpPr>
          <p:cNvPr id="22" name="Text 18"/>
          <p:cNvSpPr/>
          <p:nvPr/>
        </p:nvSpPr>
        <p:spPr>
          <a:xfrm>
            <a:off x="6400800" y="3629025"/>
            <a:ext cx="22955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提升代码缺陷检测与修复的精度。</a:t>
            </a:r>
            <a:endParaRPr lang="en-US" sz="1050" dirty="0"/>
          </a:p>
        </p:txBody>
      </p:sp>
      <p:sp>
        <p:nvSpPr>
          <p:cNvPr id="23" name="Text 19"/>
          <p:cNvSpPr/>
          <p:nvPr/>
        </p:nvSpPr>
        <p:spPr>
          <a:xfrm>
            <a:off x="6400800" y="3914775"/>
            <a:ext cx="22955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实现从代码分析到智能修复的自动化流程。</a:t>
            </a:r>
            <a:endParaRPr lang="en-US" sz="1050" dirty="0"/>
          </a:p>
        </p:txBody>
      </p:sp>
      <p:sp>
        <p:nvSpPr>
          <p:cNvPr id="24" name="Text 20"/>
          <p:cNvSpPr/>
          <p:nvPr/>
        </p:nvSpPr>
        <p:spPr>
          <a:xfrm>
            <a:off x="6405563" y="4543425"/>
            <a:ext cx="923925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3B9DF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应用场景</a:t>
            </a:r>
            <a:endParaRPr lang="en-US" sz="1500" dirty="0"/>
          </a:p>
        </p:txBody>
      </p:sp>
      <p:sp>
        <p:nvSpPr>
          <p:cNvPr id="25" name="Text 21"/>
          <p:cNvSpPr/>
          <p:nvPr/>
        </p:nvSpPr>
        <p:spPr>
          <a:xfrm>
            <a:off x="6400800" y="5105400"/>
            <a:ext cx="22955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适用于各种编程环境下的代码优化。</a:t>
            </a:r>
            <a:endParaRPr lang="en-US" sz="1050" dirty="0"/>
          </a:p>
        </p:txBody>
      </p:sp>
      <p:sp>
        <p:nvSpPr>
          <p:cNvPr id="26" name="Text 22"/>
          <p:cNvSpPr/>
          <p:nvPr/>
        </p:nvSpPr>
        <p:spPr>
          <a:xfrm>
            <a:off x="6400800" y="5391150"/>
            <a:ext cx="22955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支持多种编程语言的代码分析与修复。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11728" b="11728"/>
          <a:stretch/>
        </p:blipFill>
        <p:spPr>
          <a:xfrm>
            <a:off x="5286375" y="0"/>
            <a:ext cx="3857625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关键模块详解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40386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273969" y="952500"/>
            <a:ext cx="476250" cy="4762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71500" y="1543050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Call Graph 构建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71500" y="1790700"/>
            <a:ext cx="1881187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遍历C文件，生成调用图，记录函数间调用关系，聚焦自定义函数，忽略标准库调用，保存至 `call_graph.json`。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3536156" y="952500"/>
            <a:ext cx="476250" cy="4762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833688" y="1543050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文档自动生成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833688" y="1790700"/>
            <a:ext cx="1881187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读取调用图，为每个函数生成简要文档，包括用途描述与参数说明，调用LLM生成函数说明，输出至 `documents.pkl`。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1273969" y="2819400"/>
            <a:ext cx="476250" cy="4762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71500" y="3409950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缺陷检测与修复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571500" y="3657600"/>
            <a:ext cx="1881187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`repair.py`与`repair_code.py`结合函数文档或代码上下文，及Clang错误信息，向LLM发送修复请求，返回修复后的代码。</a:t>
            </a:r>
            <a:endParaRPr lang="en-US" sz="10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3536156" y="2819400"/>
            <a:ext cx="476250" cy="47625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2833688" y="3409950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修复策略差异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2833688" y="3657600"/>
            <a:ext cx="1881187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`repair.py`仅用文档，适合调用者错误；`repair_code.py`传递源代码，适用于调用者与被调用函数均出错的情况。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效果与案例演示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333333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4F4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22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2025-01-13T07:36:51Z</dcterms:created>
  <dcterms:modified xsi:type="dcterms:W3CDTF">2025-01-13T07:36:51Z</dcterms:modified>
</cp:coreProperties>
</file>